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C9B7BC-5159-4B0F-A34F-4667F611E8FC}">
  <a:tblStyle styleId="{2BC9B7BC-5159-4B0F-A34F-4667F611E8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port scan occur? June 4, 2021 0030</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packets were sent, and from which IP?  67,693 192.168.1.8</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indicates that this was a port scan? The large spike in packet traffic indicates the port scan is taking place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request occur? June 4, 2021, 0108 How many requests were made? 22</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 passwd.dav What did they contain? Ryan’s hashed and salted password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in the attack? 10,143</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had been made before the attacker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discovered the password? 10,143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to this directory? 17</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 passwd.php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 Role: The Capstone Host is the victim machine that was exploited for the purposes of discovering </a:t>
            </a:r>
            <a:r>
              <a:rPr lang="en"/>
              <a:t>vulnerabilities</a:t>
            </a:r>
            <a:r>
              <a:rPr lang="en"/>
              <a:t> and </a:t>
            </a:r>
            <a:r>
              <a:rPr lang="en"/>
              <a:t>insecure</a:t>
            </a:r>
            <a:r>
              <a:rPr lang="en"/>
              <a:t> areas of the </a:t>
            </a:r>
            <a:r>
              <a:rPr lang="en"/>
              <a:t>network</a:t>
            </a:r>
            <a:r>
              <a:rPr lang="en"/>
              <a:t> it was hosted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Elk Role: </a:t>
            </a:r>
            <a:r>
              <a:rPr lang="en" sz="1200">
                <a:solidFill>
                  <a:schemeClr val="dk1"/>
                </a:solidFill>
                <a:latin typeface="Roboto"/>
                <a:ea typeface="Roboto"/>
                <a:cs typeface="Roboto"/>
                <a:sym typeface="Roboto"/>
              </a:rPr>
              <a:t>The ELK Host aggregates logs from the Capstone server and analyzes the network traffic. The ingestion of filebeat, metricbeat, and packetbeat logs to Kibana allows for quick search functionality and visualization of suspicious activity. Through a functional understanding of log data, the analyst is able to make pragmatic discoveries and decisions about potential threats.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Kali Role: Kali Linux is an enterprise-ready security auditing Linux distribution based on Debian GNU/Linux. Kali is aimed at security professionals and IT administrators, enabling them to conduct advanced penetration testing, forensic analysis, and security auditing. Kali is the machine used to penetrate the capstone machine and collect valuable data that should have been otherwise un-discoverable.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Red Vs. Blue Host: The VM that the Capstone, Kali, and ELK machines are hosted on, serving as the Gateway Host (Network) to connect the Capstone, Kali, and ELK machines together. </a:t>
            </a:r>
            <a:endParaRPr sz="12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 Id="rId4"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4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6.png"/><Relationship Id="rId7" Type="http://schemas.openxmlformats.org/officeDocument/2006/relationships/image" Target="../media/image5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3.png"/><Relationship Id="rId4" Type="http://schemas.openxmlformats.org/officeDocument/2006/relationships/image" Target="../media/image63.png"/><Relationship Id="rId5" Type="http://schemas.openxmlformats.org/officeDocument/2006/relationships/image" Target="../media/image78.png"/><Relationship Id="rId6" Type="http://schemas.openxmlformats.org/officeDocument/2006/relationships/image" Target="../media/image69.png"/><Relationship Id="rId7" Type="http://schemas.openxmlformats.org/officeDocument/2006/relationships/image" Target="../media/image62.png"/><Relationship Id="rId8" Type="http://schemas.openxmlformats.org/officeDocument/2006/relationships/image" Target="../media/image7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65.png"/><Relationship Id="rId5" Type="http://schemas.openxmlformats.org/officeDocument/2006/relationships/image" Target="../media/image77.png"/><Relationship Id="rId6" Type="http://schemas.openxmlformats.org/officeDocument/2006/relationships/image" Target="../media/image74.png"/><Relationship Id="rId7" Type="http://schemas.openxmlformats.org/officeDocument/2006/relationships/image" Target="../media/image83.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86.png"/><Relationship Id="rId6" Type="http://schemas.openxmlformats.org/officeDocument/2006/relationships/image" Target="../media/image9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90.png"/><Relationship Id="rId5" Type="http://schemas.openxmlformats.org/officeDocument/2006/relationships/image" Target="../media/image79.png"/><Relationship Id="rId6" Type="http://schemas.openxmlformats.org/officeDocument/2006/relationships/image" Target="../media/image88.png"/><Relationship Id="rId7" Type="http://schemas.openxmlformats.org/officeDocument/2006/relationships/image" Target="../media/image93.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97.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Web Development</a:t>
            </a:r>
            <a:endParaRPr sz="1800">
              <a:solidFill>
                <a:srgbClr val="FFFFFF"/>
              </a:solidFill>
              <a:latin typeface="Roboto"/>
              <a:ea typeface="Roboto"/>
              <a:cs typeface="Roboto"/>
              <a:sym typeface="Roboto"/>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a:ea typeface="Roboto"/>
                <a:cs typeface="Roboto"/>
                <a:sym typeface="Roboto"/>
              </a:rPr>
              <a:t>Instructor Demonstration</a:t>
            </a:r>
            <a:endParaRPr sz="2700">
              <a:solidFill>
                <a:srgbClr val="FFFFFF"/>
              </a:solidFill>
              <a:latin typeface="Roboto"/>
              <a:ea typeface="Roboto"/>
              <a:cs typeface="Roboto"/>
              <a:sym typeface="Roboto"/>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UX/UI Design</a:t>
            </a:r>
            <a:endParaRPr sz="1800">
              <a:solidFill>
                <a:srgbClr val="FFFFFF"/>
              </a:solidFill>
              <a:latin typeface="Roboto"/>
              <a:ea typeface="Roboto"/>
              <a:cs typeface="Roboto"/>
              <a:sym typeface="Roboto"/>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01</a:t>
              </a:r>
              <a:endParaRPr sz="2600">
                <a:solidFill>
                  <a:srgbClr val="FFFFFF"/>
                </a:solidFill>
                <a:latin typeface="Roboto"/>
                <a:ea typeface="Roboto"/>
                <a:cs typeface="Roboto"/>
                <a:sym typeface="Roboto"/>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02</a:t>
              </a:r>
              <a:endParaRPr sz="2600">
                <a:solidFill>
                  <a:srgbClr val="FFFFFF"/>
                </a:solidFill>
                <a:latin typeface="Roboto"/>
                <a:ea typeface="Roboto"/>
                <a:cs typeface="Roboto"/>
                <a:sym typeface="Roboto"/>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03</a:t>
              </a:r>
              <a:endParaRPr sz="2600">
                <a:solidFill>
                  <a:srgbClr val="FFFFFF"/>
                </a:solidFill>
                <a:latin typeface="Roboto"/>
                <a:ea typeface="Roboto"/>
                <a:cs typeface="Roboto"/>
                <a:sym typeface="Roboto"/>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04</a:t>
              </a:r>
              <a:endParaRPr sz="2600">
                <a:solidFill>
                  <a:srgbClr val="FFFFFF"/>
                </a:solidFill>
                <a:latin typeface="Roboto"/>
                <a:ea typeface="Roboto"/>
                <a:cs typeface="Roboto"/>
                <a:sym typeface="Roboto"/>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05</a:t>
              </a:r>
              <a:endParaRPr sz="2600">
                <a:solidFill>
                  <a:srgbClr val="FFFFFF"/>
                </a:solidFill>
                <a:latin typeface="Roboto"/>
                <a:ea typeface="Roboto"/>
                <a:cs typeface="Roboto"/>
                <a:sym typeface="Roboto"/>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06</a:t>
              </a:r>
              <a:endParaRPr sz="2600">
                <a:solidFill>
                  <a:srgbClr val="FFFFFF"/>
                </a:solidFill>
                <a:latin typeface="Roboto"/>
                <a:ea typeface="Roboto"/>
                <a:cs typeface="Roboto"/>
                <a:sym typeface="Roboto"/>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07</a:t>
              </a:r>
              <a:endParaRPr sz="2600">
                <a:solidFill>
                  <a:srgbClr val="FFFFFF"/>
                </a:solidFill>
                <a:latin typeface="Roboto"/>
                <a:ea typeface="Roboto"/>
                <a:cs typeface="Roboto"/>
                <a:sym typeface="Roboto"/>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02</a:t>
              </a:r>
              <a:endParaRPr sz="2100">
                <a:latin typeface="Roboto"/>
                <a:ea typeface="Roboto"/>
                <a:cs typeface="Roboto"/>
                <a:sym typeface="Roboto"/>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03</a:t>
              </a:r>
              <a:endParaRPr sz="2100">
                <a:latin typeface="Roboto"/>
                <a:ea typeface="Roboto"/>
                <a:cs typeface="Roboto"/>
                <a:sym typeface="Roboto"/>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System Hardening</a:t>
            </a:r>
            <a:endParaRPr sz="2100">
              <a:solidFill>
                <a:srgbClr val="FFFFFF"/>
              </a:solidFill>
              <a:latin typeface="Roboto"/>
              <a:ea typeface="Roboto"/>
              <a:cs typeface="Roboto"/>
              <a:sym typeface="Roboto"/>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Alarm</a:t>
            </a:r>
            <a:endParaRPr sz="2100">
              <a:solidFill>
                <a:srgbClr val="FFFFFF"/>
              </a:solidFill>
              <a:latin typeface="Roboto"/>
              <a:ea typeface="Roboto"/>
              <a:cs typeface="Roboto"/>
              <a:sym typeface="Roboto"/>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01</a:t>
            </a:r>
            <a:endParaRPr sz="4800">
              <a:latin typeface="Roboto"/>
              <a:ea typeface="Roboto"/>
              <a:cs typeface="Roboto"/>
              <a:sym typeface="Roboto"/>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02</a:t>
            </a:r>
            <a:endParaRPr sz="4800">
              <a:latin typeface="Roboto"/>
              <a:ea typeface="Roboto"/>
              <a:cs typeface="Roboto"/>
              <a:sym typeface="Roboto"/>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03</a:t>
            </a:r>
            <a:endParaRPr sz="4800">
              <a:latin typeface="Roboto"/>
              <a:ea typeface="Roboto"/>
              <a:cs typeface="Roboto"/>
              <a:sym typeface="Roboto"/>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04</a:t>
            </a:r>
            <a:endParaRPr sz="4800">
              <a:latin typeface="Roboto"/>
              <a:ea typeface="Roboto"/>
              <a:cs typeface="Roboto"/>
              <a:sym typeface="Roboto"/>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05</a:t>
            </a:r>
            <a:endParaRPr sz="4800">
              <a:latin typeface="Roboto"/>
              <a:ea typeface="Roboto"/>
              <a:cs typeface="Roboto"/>
              <a:sym typeface="Roboto"/>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Cybersecurity Boot Camp</a:t>
            </a:r>
            <a:endParaRPr sz="1800">
              <a:solidFill>
                <a:srgbClr val="FFFFFF"/>
              </a:solidFill>
              <a:latin typeface="Roboto"/>
              <a:ea typeface="Roboto"/>
              <a:cs typeface="Roboto"/>
              <a:sym typeface="Roboto"/>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Data Analytics and Visualization</a:t>
            </a:r>
            <a:endParaRPr sz="1800">
              <a:solidFill>
                <a:srgbClr val="FFFFFF"/>
              </a:solidFill>
              <a:latin typeface="Roboto"/>
              <a:ea typeface="Roboto"/>
              <a:cs typeface="Roboto"/>
              <a:sym typeface="Roboto"/>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a:ea typeface="Roboto"/>
                <a:cs typeface="Roboto"/>
                <a:sym typeface="Roboto"/>
              </a:rPr>
              <a:t>FIST TO FIVE:</a:t>
            </a:r>
            <a:endParaRPr sz="2400">
              <a:latin typeface="Roboto"/>
              <a:ea typeface="Roboto"/>
              <a:cs typeface="Roboto"/>
              <a:sym typeface="Roboto"/>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Time’s Up! </a:t>
            </a:r>
            <a:r>
              <a:rPr lang="en" sz="3600">
                <a:latin typeface="Roboto"/>
                <a:ea typeface="Roboto"/>
                <a:cs typeface="Roboto"/>
                <a:sym typeface="Roboto"/>
              </a:rPr>
              <a:t>Let’s Review.</a:t>
            </a:r>
            <a:endParaRPr sz="3600">
              <a:latin typeface="Roboto"/>
              <a:ea typeface="Roboto"/>
              <a:cs typeface="Roboto"/>
              <a:sym typeface="Roboto"/>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2.png"/><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3.png"/><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3.pn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3.png"/><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3.png"/><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2.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Code Execution</a:t>
            </a:r>
            <a:endParaRPr/>
          </a:p>
        </p:txBody>
      </p:sp>
      <p:sp>
        <p:nvSpPr>
          <p:cNvPr id="1125" name="Google Shape;112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3"/>
          <p:cNvSpPr/>
          <p:nvPr/>
        </p:nvSpPr>
        <p:spPr>
          <a:xfrm flipH="1">
            <a:off x="1018725" y="846400"/>
            <a:ext cx="7506600" cy="195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txBox="1"/>
          <p:nvPr/>
        </p:nvSpPr>
        <p:spPr>
          <a:xfrm>
            <a:off x="1018650" y="846400"/>
            <a:ext cx="7506600" cy="1950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msfvenom allows the injection of a reverse shell to the web server. This allows the local host IP to set up a connection over port 4444 to 192.168.1.105.</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28" name="Google Shape;1128;p63"/>
          <p:cNvSpPr/>
          <p:nvPr/>
        </p:nvSpPr>
        <p:spPr>
          <a:xfrm flipH="1">
            <a:off x="1018650" y="2898075"/>
            <a:ext cx="7506600" cy="1884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nvSpPr>
        <p:spPr>
          <a:xfrm>
            <a:off x="1018650" y="2914675"/>
            <a:ext cx="7506600" cy="1884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Once the reverse shell has been clicked on and run, remote access is allowed within the machine. This allows directory transversal as well as access to otherwise confidential information.</a:t>
            </a:r>
            <a:endParaRPr sz="1200">
              <a:latin typeface="Roboto"/>
              <a:ea typeface="Roboto"/>
              <a:cs typeface="Roboto"/>
              <a:sym typeface="Roboto"/>
            </a:endParaRPr>
          </a:p>
        </p:txBody>
      </p:sp>
      <p:grpSp>
        <p:nvGrpSpPr>
          <p:cNvPr id="1130" name="Google Shape;1130;p63"/>
          <p:cNvGrpSpPr/>
          <p:nvPr/>
        </p:nvGrpSpPr>
        <p:grpSpPr>
          <a:xfrm>
            <a:off x="325731" y="1550253"/>
            <a:ext cx="611650" cy="476599"/>
            <a:chOff x="-6849287" y="5251108"/>
            <a:chExt cx="797457" cy="621300"/>
          </a:xfrm>
        </p:grpSpPr>
        <p:sp>
          <p:nvSpPr>
            <p:cNvPr id="1131" name="Google Shape;1131;p63"/>
            <p:cNvSpPr/>
            <p:nvPr/>
          </p:nvSpPr>
          <p:spPr>
            <a:xfrm>
              <a:off x="-6849287" y="5251108"/>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32" name="Google Shape;1132;p63"/>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63"/>
          <p:cNvGrpSpPr/>
          <p:nvPr/>
        </p:nvGrpSpPr>
        <p:grpSpPr>
          <a:xfrm>
            <a:off x="325731" y="3585365"/>
            <a:ext cx="611650" cy="476599"/>
            <a:chOff x="-6849287" y="5251124"/>
            <a:chExt cx="797457" cy="621300"/>
          </a:xfrm>
        </p:grpSpPr>
        <p:sp>
          <p:nvSpPr>
            <p:cNvPr id="1134" name="Google Shape;1134;p63"/>
            <p:cNvSpPr/>
            <p:nvPr/>
          </p:nvSpPr>
          <p:spPr>
            <a:xfrm>
              <a:off x="-6849287" y="52511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35" name="Google Shape;1135;p63"/>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6" name="Google Shape;1136;p63"/>
          <p:cNvPicPr preferRelativeResize="0"/>
          <p:nvPr/>
        </p:nvPicPr>
        <p:blipFill>
          <a:blip r:embed="rId3">
            <a:alphaModFix/>
          </a:blip>
          <a:stretch>
            <a:fillRect/>
          </a:stretch>
        </p:blipFill>
        <p:spPr>
          <a:xfrm>
            <a:off x="1845385" y="1798825"/>
            <a:ext cx="5453229" cy="756200"/>
          </a:xfrm>
          <a:prstGeom prst="rect">
            <a:avLst/>
          </a:prstGeom>
          <a:noFill/>
          <a:ln>
            <a:noFill/>
          </a:ln>
          <a:effectLst>
            <a:outerShdw blurRad="57150" rotWithShape="0" algn="bl" dir="5400000" dist="19050">
              <a:srgbClr val="000000">
                <a:alpha val="50000"/>
              </a:srgbClr>
            </a:outerShdw>
          </a:effectLst>
        </p:spPr>
      </p:pic>
      <p:pic>
        <p:nvPicPr>
          <p:cNvPr id="1137" name="Google Shape;1137;p63"/>
          <p:cNvPicPr preferRelativeResize="0"/>
          <p:nvPr/>
        </p:nvPicPr>
        <p:blipFill rotWithShape="1">
          <a:blip r:embed="rId4">
            <a:alphaModFix/>
          </a:blip>
          <a:srcRect b="12602" l="0" r="7918" t="25130"/>
          <a:stretch/>
        </p:blipFill>
        <p:spPr>
          <a:xfrm>
            <a:off x="3208300" y="3755500"/>
            <a:ext cx="3127300" cy="970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43" name="Google Shape;1143;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a:ea typeface="Roboto"/>
                <a:cs typeface="Roboto"/>
                <a:sym typeface="Roboto"/>
              </a:rPr>
              <a:t>Log Analysis and </a:t>
            </a:r>
            <a:br>
              <a:rPr lang="en" sz="3400">
                <a:latin typeface="Roboto"/>
                <a:ea typeface="Roboto"/>
                <a:cs typeface="Roboto"/>
                <a:sym typeface="Roboto"/>
              </a:rPr>
            </a:br>
            <a:r>
              <a:rPr lang="en" sz="3400">
                <a:latin typeface="Roboto"/>
                <a:ea typeface="Roboto"/>
                <a:cs typeface="Roboto"/>
                <a:sym typeface="Roboto"/>
              </a:rPr>
              <a:t>Attack Characterization</a:t>
            </a:r>
            <a:endParaRPr sz="3400">
              <a:latin typeface="Roboto"/>
              <a:ea typeface="Roboto"/>
              <a:cs typeface="Roboto"/>
              <a:sym typeface="Roboto"/>
            </a:endParaRPr>
          </a:p>
        </p:txBody>
      </p:sp>
      <p:sp>
        <p:nvSpPr>
          <p:cNvPr id="1144" name="Google Shape;1144;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50" name="Google Shape;1150;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1" name="Google Shape;1151;p65"/>
          <p:cNvSpPr txBox="1"/>
          <p:nvPr>
            <p:ph idx="1" type="subTitle"/>
          </p:nvPr>
        </p:nvSpPr>
        <p:spPr>
          <a:xfrm>
            <a:off x="440375" y="3948225"/>
            <a:ext cx="8263200" cy="8202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 </a:t>
            </a:r>
            <a:r>
              <a:rPr lang="en" sz="1200">
                <a:solidFill>
                  <a:schemeClr val="dk1"/>
                </a:solidFill>
              </a:rPr>
              <a:t>June 4, 2021 0030</a:t>
            </a:r>
            <a:endParaRPr sz="1200"/>
          </a:p>
          <a:p>
            <a:pPr indent="-167640" lvl="0" marL="320040" rtl="0" algn="l">
              <a:spcBef>
                <a:spcPts val="0"/>
              </a:spcBef>
              <a:spcAft>
                <a:spcPts val="0"/>
              </a:spcAft>
              <a:buSzPts val="1200"/>
              <a:buChar char="●"/>
            </a:pPr>
            <a:r>
              <a:rPr lang="en" sz="1200"/>
              <a:t>How many packets were sent, and from which IP? </a:t>
            </a:r>
            <a:r>
              <a:rPr lang="en" sz="1200">
                <a:solidFill>
                  <a:schemeClr val="dk1"/>
                </a:solidFill>
              </a:rPr>
              <a:t>67,693 192.168.1.8</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52" name="Google Shape;1152;p65"/>
          <p:cNvPicPr preferRelativeResize="0"/>
          <p:nvPr/>
        </p:nvPicPr>
        <p:blipFill>
          <a:blip r:embed="rId3">
            <a:alphaModFix/>
          </a:blip>
          <a:stretch>
            <a:fillRect/>
          </a:stretch>
        </p:blipFill>
        <p:spPr>
          <a:xfrm>
            <a:off x="488803" y="4102774"/>
            <a:ext cx="416760" cy="328383"/>
          </a:xfrm>
          <a:prstGeom prst="rect">
            <a:avLst/>
          </a:prstGeom>
          <a:noFill/>
          <a:ln>
            <a:noFill/>
          </a:ln>
        </p:spPr>
      </p:pic>
      <p:pic>
        <p:nvPicPr>
          <p:cNvPr id="1153" name="Google Shape;1153;p65"/>
          <p:cNvPicPr preferRelativeResize="0"/>
          <p:nvPr/>
        </p:nvPicPr>
        <p:blipFill rotWithShape="1">
          <a:blip r:embed="rId4">
            <a:alphaModFix/>
          </a:blip>
          <a:srcRect b="981" l="2590" r="368" t="1855"/>
          <a:stretch/>
        </p:blipFill>
        <p:spPr>
          <a:xfrm>
            <a:off x="440375" y="689575"/>
            <a:ext cx="8263256" cy="3258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59" name="Google Shape;115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0" name="Google Shape;1160;p66"/>
          <p:cNvSpPr txBox="1"/>
          <p:nvPr>
            <p:ph idx="1" type="subTitle"/>
          </p:nvPr>
        </p:nvSpPr>
        <p:spPr>
          <a:xfrm>
            <a:off x="513463" y="3982150"/>
            <a:ext cx="8117100" cy="934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a:t>
            </a:r>
            <a:r>
              <a:rPr lang="en" sz="1200">
                <a:solidFill>
                  <a:schemeClr val="dk1"/>
                </a:solidFill>
              </a:rPr>
              <a:t> </a:t>
            </a:r>
            <a:r>
              <a:rPr lang="en" sz="1200">
                <a:solidFill>
                  <a:schemeClr val="dk1"/>
                </a:solidFill>
              </a:rPr>
              <a:t>June 4, 2021, 0108</a:t>
            </a:r>
            <a:r>
              <a:rPr lang="en" sz="1200"/>
              <a:t> </a:t>
            </a:r>
            <a:endParaRPr sz="1200"/>
          </a:p>
          <a:p>
            <a:pPr indent="-167640" lvl="0" marL="320040" rtl="0" algn="l">
              <a:spcBef>
                <a:spcPts val="0"/>
              </a:spcBef>
              <a:spcAft>
                <a:spcPts val="0"/>
              </a:spcAft>
              <a:buSzPts val="1200"/>
              <a:buChar char="●"/>
            </a:pPr>
            <a:r>
              <a:rPr lang="en" sz="1200"/>
              <a:t>How many requests were made? 22</a:t>
            </a:r>
            <a:endParaRPr sz="1200"/>
          </a:p>
          <a:p>
            <a:pPr indent="-167640" lvl="0" marL="320040" rtl="0" algn="l">
              <a:spcBef>
                <a:spcPts val="0"/>
              </a:spcBef>
              <a:spcAft>
                <a:spcPts val="0"/>
              </a:spcAft>
              <a:buSzPts val="1200"/>
              <a:buChar char="●"/>
            </a:pPr>
            <a:r>
              <a:rPr lang="en" sz="1200"/>
              <a:t>Which files were requested? </a:t>
            </a:r>
            <a:r>
              <a:rPr lang="en" sz="1200">
                <a:solidFill>
                  <a:schemeClr val="dk1"/>
                </a:solidFill>
              </a:rPr>
              <a:t>passwd.dav</a:t>
            </a:r>
            <a:endParaRPr sz="1200"/>
          </a:p>
          <a:p>
            <a:pPr indent="-167640" lvl="0" marL="320040" rtl="0" algn="l">
              <a:spcBef>
                <a:spcPts val="0"/>
              </a:spcBef>
              <a:spcAft>
                <a:spcPts val="0"/>
              </a:spcAft>
              <a:buSzPts val="1200"/>
              <a:buChar char="●"/>
            </a:pPr>
            <a:r>
              <a:rPr lang="en" sz="1200"/>
              <a:t>What did they contain? </a:t>
            </a:r>
            <a:r>
              <a:rPr lang="en" sz="1200">
                <a:solidFill>
                  <a:schemeClr val="dk1"/>
                </a:solidFill>
              </a:rPr>
              <a:t>Ryan’s hashed and salted password</a:t>
            </a:r>
            <a:endParaRPr sz="1200"/>
          </a:p>
        </p:txBody>
      </p:sp>
      <p:pic>
        <p:nvPicPr>
          <p:cNvPr id="1161" name="Google Shape;1161;p66"/>
          <p:cNvPicPr preferRelativeResize="0"/>
          <p:nvPr/>
        </p:nvPicPr>
        <p:blipFill>
          <a:blip r:embed="rId3">
            <a:alphaModFix/>
          </a:blip>
          <a:stretch>
            <a:fillRect/>
          </a:stretch>
        </p:blipFill>
        <p:spPr>
          <a:xfrm>
            <a:off x="609488" y="4250640"/>
            <a:ext cx="415083" cy="334985"/>
          </a:xfrm>
          <a:prstGeom prst="rect">
            <a:avLst/>
          </a:prstGeom>
          <a:noFill/>
          <a:ln>
            <a:noFill/>
          </a:ln>
        </p:spPr>
      </p:pic>
      <p:pic>
        <p:nvPicPr>
          <p:cNvPr id="1162" name="Google Shape;1162;p66"/>
          <p:cNvPicPr preferRelativeResize="0"/>
          <p:nvPr/>
        </p:nvPicPr>
        <p:blipFill rotWithShape="1">
          <a:blip r:embed="rId4">
            <a:alphaModFix/>
          </a:blip>
          <a:srcRect b="0" l="2534" r="0" t="0"/>
          <a:stretch/>
        </p:blipFill>
        <p:spPr>
          <a:xfrm>
            <a:off x="513425" y="715413"/>
            <a:ext cx="8117128" cy="3266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68" name="Google Shape;1168;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7"/>
          <p:cNvSpPr txBox="1"/>
          <p:nvPr>
            <p:ph idx="1" type="subTitle"/>
          </p:nvPr>
        </p:nvSpPr>
        <p:spPr>
          <a:xfrm>
            <a:off x="413250" y="4228400"/>
            <a:ext cx="8317500" cy="7449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 10,143</a:t>
            </a:r>
            <a:endParaRPr sz="1200"/>
          </a:p>
          <a:p>
            <a:pPr indent="-167640" lvl="0" marL="320040" rtl="0" algn="l">
              <a:spcBef>
                <a:spcPts val="0"/>
              </a:spcBef>
              <a:spcAft>
                <a:spcPts val="0"/>
              </a:spcAft>
              <a:buSzPts val="1200"/>
              <a:buChar char="●"/>
            </a:pPr>
            <a:r>
              <a:rPr lang="en" sz="1200"/>
              <a:t>How many requests had been made before the attacker discovered the password? 10,143</a:t>
            </a:r>
            <a:endParaRPr sz="1200"/>
          </a:p>
        </p:txBody>
      </p:sp>
      <p:pic>
        <p:nvPicPr>
          <p:cNvPr id="1170" name="Google Shape;1170;p67"/>
          <p:cNvPicPr preferRelativeResize="0"/>
          <p:nvPr/>
        </p:nvPicPr>
        <p:blipFill>
          <a:blip r:embed="rId3">
            <a:alphaModFix/>
          </a:blip>
          <a:stretch>
            <a:fillRect/>
          </a:stretch>
        </p:blipFill>
        <p:spPr>
          <a:xfrm>
            <a:off x="511500" y="4322237"/>
            <a:ext cx="424701" cy="331225"/>
          </a:xfrm>
          <a:prstGeom prst="rect">
            <a:avLst/>
          </a:prstGeom>
          <a:noFill/>
          <a:ln>
            <a:noFill/>
          </a:ln>
        </p:spPr>
      </p:pic>
      <p:pic>
        <p:nvPicPr>
          <p:cNvPr id="1171" name="Google Shape;1171;p67"/>
          <p:cNvPicPr preferRelativeResize="0"/>
          <p:nvPr/>
        </p:nvPicPr>
        <p:blipFill rotWithShape="1">
          <a:blip r:embed="rId4">
            <a:alphaModFix/>
          </a:blip>
          <a:srcRect b="1262" l="0" r="7373" t="1602"/>
          <a:stretch/>
        </p:blipFill>
        <p:spPr>
          <a:xfrm>
            <a:off x="413287" y="710775"/>
            <a:ext cx="8317423" cy="3452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77" name="Google Shape;117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68"/>
          <p:cNvSpPr txBox="1"/>
          <p:nvPr>
            <p:ph idx="1" type="subTitle"/>
          </p:nvPr>
        </p:nvSpPr>
        <p:spPr>
          <a:xfrm>
            <a:off x="337650" y="4171750"/>
            <a:ext cx="8468700" cy="7449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 17</a:t>
            </a:r>
            <a:endParaRPr sz="1200"/>
          </a:p>
          <a:p>
            <a:pPr indent="-167640" lvl="0" marL="320040" rtl="0" algn="l">
              <a:spcBef>
                <a:spcPts val="0"/>
              </a:spcBef>
              <a:spcAft>
                <a:spcPts val="0"/>
              </a:spcAft>
              <a:buSzPts val="1200"/>
              <a:buChar char="●"/>
            </a:pPr>
            <a:r>
              <a:rPr lang="en" sz="1200"/>
              <a:t>Which files were requested? passwd.php</a:t>
            </a:r>
            <a:endParaRPr sz="1200"/>
          </a:p>
        </p:txBody>
      </p:sp>
      <p:pic>
        <p:nvPicPr>
          <p:cNvPr id="1179" name="Google Shape;1179;p68"/>
          <p:cNvPicPr preferRelativeResize="0"/>
          <p:nvPr/>
        </p:nvPicPr>
        <p:blipFill>
          <a:blip r:embed="rId3">
            <a:alphaModFix/>
          </a:blip>
          <a:stretch>
            <a:fillRect/>
          </a:stretch>
        </p:blipFill>
        <p:spPr>
          <a:xfrm>
            <a:off x="435900" y="4265587"/>
            <a:ext cx="424701" cy="331225"/>
          </a:xfrm>
          <a:prstGeom prst="rect">
            <a:avLst/>
          </a:prstGeom>
          <a:noFill/>
          <a:ln>
            <a:noFill/>
          </a:ln>
        </p:spPr>
      </p:pic>
      <p:pic>
        <p:nvPicPr>
          <p:cNvPr id="1180" name="Google Shape;1180;p68"/>
          <p:cNvPicPr preferRelativeResize="0"/>
          <p:nvPr/>
        </p:nvPicPr>
        <p:blipFill rotWithShape="1">
          <a:blip r:embed="rId4">
            <a:alphaModFix/>
          </a:blip>
          <a:srcRect b="0" l="2931" r="0" t="4122"/>
          <a:stretch/>
        </p:blipFill>
        <p:spPr>
          <a:xfrm>
            <a:off x="337638" y="724925"/>
            <a:ext cx="8468723" cy="3337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6" name="Google Shape;1186;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a:ea typeface="Roboto"/>
                <a:cs typeface="Roboto"/>
                <a:sym typeface="Roboto"/>
              </a:rPr>
              <a:t>Proposed Alarms and </a:t>
            </a:r>
            <a:br>
              <a:rPr lang="en" sz="3400">
                <a:latin typeface="Roboto"/>
                <a:ea typeface="Roboto"/>
                <a:cs typeface="Roboto"/>
                <a:sym typeface="Roboto"/>
              </a:rPr>
            </a:br>
            <a:r>
              <a:rPr lang="en" sz="3400">
                <a:latin typeface="Roboto"/>
                <a:ea typeface="Roboto"/>
                <a:cs typeface="Roboto"/>
                <a:sym typeface="Roboto"/>
              </a:rPr>
              <a:t>Mitigation Strategies</a:t>
            </a:r>
            <a:endParaRPr sz="3400">
              <a:latin typeface="Roboto"/>
              <a:ea typeface="Roboto"/>
              <a:cs typeface="Roboto"/>
              <a:sym typeface="Roboto"/>
            </a:endParaRPr>
          </a:p>
        </p:txBody>
      </p:sp>
      <p:sp>
        <p:nvSpPr>
          <p:cNvPr id="1187" name="Google Shape;1187;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193" name="Google Shape;119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alarm could be set to go off if a single source zone and/or ip address is communicating to a number of ports on the destination ip.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Could initially be set at 5-10 ports in any 3-5 minute window.</a:t>
            </a:r>
            <a:endParaRPr sz="1400"/>
          </a:p>
        </p:txBody>
      </p:sp>
      <p:sp>
        <p:nvSpPr>
          <p:cNvPr id="1195" name="Google Shape;1195;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We could configure the firewall to respond with RST TCP packets. This is what happens when a TCP request is sent to a closed port. This will make accurate readings of the target almost impossible to obtain.</a:t>
            </a:r>
            <a:endParaRPr sz="1400"/>
          </a:p>
          <a:p>
            <a:pPr indent="0" lvl="0" marL="0" rtl="0" algn="l">
              <a:spcBef>
                <a:spcPts val="0"/>
              </a:spcBef>
              <a:spcAft>
                <a:spcPts val="0"/>
              </a:spcAft>
              <a:buClr>
                <a:schemeClr val="dk1"/>
              </a:buClr>
              <a:buSzPts val="1100"/>
              <a:buFont typeface="Arial"/>
              <a:buNone/>
            </a:pPr>
            <a:r>
              <a:rPr lang="en" sz="1400"/>
              <a:t>For example, in IPtables for Linux, you could do:</a:t>
            </a:r>
            <a:endParaRPr sz="1400"/>
          </a:p>
          <a:p>
            <a:pPr indent="0" lvl="0" marL="0" rtl="0" algn="l">
              <a:spcBef>
                <a:spcPts val="0"/>
              </a:spcBef>
              <a:spcAft>
                <a:spcPts val="0"/>
              </a:spcAft>
              <a:buClr>
                <a:schemeClr val="dk1"/>
              </a:buClr>
              <a:buSzPts val="1100"/>
              <a:buFont typeface="Arial"/>
              <a:buNone/>
            </a:pPr>
            <a:r>
              <a:rPr lang="en" sz="1400"/>
              <a:t>iptables -I INPUT -p tcp --dport &lt;port&gt; -j REJECT --reject-with tcp-reset</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01" name="Google Shape;120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alarm could be set to monitor access to the hidden directory. Considering only a handful of people should have access, anything over 10 requests could trigger the alarm.</a:t>
            </a:r>
            <a:endParaRPr sz="1400"/>
          </a:p>
        </p:txBody>
      </p:sp>
      <p:sp>
        <p:nvSpPr>
          <p:cNvPr id="1203" name="Google Shape;1203;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block unwanted access to this directory, you could harden the machine by allowing access only from within the network/IP pool. This way, no outside ip address would be given an opportunity to even attempt access.</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09" name="Google Shape;120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You could set an alarm to go off if a certain number of login attempts are done within a restricted window of </a:t>
            </a:r>
            <a:r>
              <a:rPr lang="en" sz="1400">
                <a:solidFill>
                  <a:schemeClr val="dk1"/>
                </a:solidFill>
              </a:rPr>
              <a:t>time</a:t>
            </a:r>
            <a:r>
              <a:rPr lang="en" sz="1400"/>
              <a:t>.</a:t>
            </a:r>
            <a:endParaRPr sz="1400"/>
          </a:p>
          <a:p>
            <a:pPr indent="0" lvl="0" marL="0" rtl="0" algn="l">
              <a:spcBef>
                <a:spcPts val="0"/>
              </a:spcBef>
              <a:spcAft>
                <a:spcPts val="0"/>
              </a:spcAft>
              <a:buNone/>
            </a:pPr>
            <a:r>
              <a:rPr lang="en" sz="1400"/>
              <a:t>In this case, we had over 10,000 login attempts within a 5 minute window. A threshold may be something like 100 attempts in a 5 minute window.</a:t>
            </a:r>
            <a:endParaRPr sz="1400"/>
          </a:p>
          <a:p>
            <a:pPr indent="0" lvl="0" marL="0" rtl="0" algn="l">
              <a:spcBef>
                <a:spcPts val="0"/>
              </a:spcBef>
              <a:spcAft>
                <a:spcPts val="0"/>
              </a:spcAft>
              <a:buNone/>
            </a:pPr>
            <a:r>
              <a:t/>
            </a:r>
            <a:endParaRPr sz="1400"/>
          </a:p>
        </p:txBody>
      </p:sp>
      <p:sp>
        <p:nvSpPr>
          <p:cNvPr id="1211" name="Google Shape;1211;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There are a few things we could do to harden the host machine. We could institute an account lockout feature, but there are a multitude of downsides to that, such as DoS attacks via intentionally locking out accounts, and harvesting valid  usernames from error messages. </a:t>
            </a:r>
            <a:endParaRPr sz="1400"/>
          </a:p>
          <a:p>
            <a:pPr indent="0" lvl="0" marL="0" rtl="0" algn="l">
              <a:spcBef>
                <a:spcPts val="0"/>
              </a:spcBef>
              <a:spcAft>
                <a:spcPts val="0"/>
              </a:spcAft>
              <a:buNone/>
            </a:pPr>
            <a:r>
              <a:rPr lang="en" sz="1400"/>
              <a:t>Simple measures like complex password requirements mitigate the chance of a successful brute force attack. A CAPTCHA can also be used to prevent automated brute force attempts.</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17" name="Google Shape;121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3"/>
          <p:cNvSpPr txBox="1"/>
          <p:nvPr>
            <p:ph idx="2" type="subTitle"/>
          </p:nvPr>
        </p:nvSpPr>
        <p:spPr>
          <a:xfrm>
            <a:off x="-12300" y="1602450"/>
            <a:ext cx="4298400" cy="2007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An alarm could be created to trigger when someone from outside the network and/or predetermined ip pool  attempts to access the WebDAV directory.</a:t>
            </a:r>
            <a:endParaRPr sz="1400"/>
          </a:p>
          <a:p>
            <a:pPr indent="0" lvl="0" marL="0" rtl="0" algn="l">
              <a:spcBef>
                <a:spcPts val="0"/>
              </a:spcBef>
              <a:spcAft>
                <a:spcPts val="0"/>
              </a:spcAft>
              <a:buClr>
                <a:schemeClr val="dk1"/>
              </a:buClr>
              <a:buSzPts val="1100"/>
              <a:buFont typeface="Arial"/>
              <a:buNone/>
            </a:pPr>
            <a:r>
              <a:rPr lang="en" sz="1400"/>
              <a:t>If the alarm is set to go off if it detects any access attempts from outside the network or ip pool, the threshold would be set to 1.</a:t>
            </a:r>
            <a:endParaRPr sz="1400"/>
          </a:p>
          <a:p>
            <a:pPr indent="0" lvl="0" marL="0" rtl="0" algn="l">
              <a:spcBef>
                <a:spcPts val="0"/>
              </a:spcBef>
              <a:spcAft>
                <a:spcPts val="0"/>
              </a:spcAft>
              <a:buNone/>
            </a:pPr>
            <a:r>
              <a:t/>
            </a:r>
            <a:endParaRPr sz="1400"/>
          </a:p>
        </p:txBody>
      </p:sp>
      <p:sp>
        <p:nvSpPr>
          <p:cNvPr id="1219" name="Google Shape;1219;p73"/>
          <p:cNvSpPr txBox="1"/>
          <p:nvPr>
            <p:ph idx="3" type="subTitle"/>
          </p:nvPr>
        </p:nvSpPr>
        <p:spPr>
          <a:xfrm>
            <a:off x="4935800" y="1527175"/>
            <a:ext cx="3903300" cy="3377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400"/>
              <a:t>To harden the system, we could set an inbound firewall </a:t>
            </a:r>
            <a:r>
              <a:rPr lang="en" sz="1400"/>
              <a:t>rule</a:t>
            </a:r>
            <a:r>
              <a:rPr lang="en" sz="1400"/>
              <a:t> only allowing acceptected IP addresses to access the WebDAV directory.</a:t>
            </a:r>
            <a:endParaRPr sz="1400"/>
          </a:p>
          <a:p>
            <a:pPr indent="0" lvl="0" marL="0" rtl="0" algn="l">
              <a:spcBef>
                <a:spcPts val="0"/>
              </a:spcBef>
              <a:spcAft>
                <a:spcPts val="0"/>
              </a:spcAft>
              <a:buNone/>
            </a:pPr>
            <a:r>
              <a:rPr lang="en" sz="1400"/>
              <a:t>The command for such a rule might look something like:</a:t>
            </a:r>
            <a:endParaRPr sz="1400"/>
          </a:p>
          <a:p>
            <a:pPr indent="0" lvl="0" marL="0" marR="114300" rtl="0" algn="l">
              <a:lnSpc>
                <a:spcPct val="130769"/>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iptables -A INPUT -s 192.168.1.0/24 -j ACCEPT</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279400" marR="279400" rtl="0" algn="l">
              <a:lnSpc>
                <a:spcPct val="150000"/>
              </a:lnSpc>
              <a:spcBef>
                <a:spcPts val="0"/>
              </a:spcBef>
              <a:spcAft>
                <a:spcPts val="0"/>
              </a:spcAft>
              <a:buClr>
                <a:schemeClr val="dk1"/>
              </a:buClr>
              <a:buSzPts val="1100"/>
              <a:buFont typeface="Arial"/>
              <a:buNone/>
            </a:pPr>
            <a:r>
              <a:t/>
            </a:r>
            <a:endParaRPr>
              <a:solidFill>
                <a:srgbClr val="3D3B49"/>
              </a:solidFill>
              <a:highlight>
                <a:srgbClr val="FBFBFB"/>
              </a:highlight>
              <a:latin typeface="Courier New"/>
              <a:ea typeface="Courier New"/>
              <a:cs typeface="Courier New"/>
              <a:sym typeface="Courier New"/>
            </a:endParaRPr>
          </a:p>
          <a:p>
            <a:pPr indent="0" lvl="0" marL="0" rtl="0" algn="l">
              <a:spcBef>
                <a:spcPts val="170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25" name="Google Shape;122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 an alarm to detect any files that are uploaded, </a:t>
            </a:r>
            <a:r>
              <a:rPr lang="en" sz="1400">
                <a:solidFill>
                  <a:schemeClr val="dk1"/>
                </a:solidFill>
              </a:rPr>
              <a:t>or any outbound connections made,</a:t>
            </a:r>
            <a:r>
              <a:rPr lang="en" sz="1400"/>
              <a:t> from/to outside the </a:t>
            </a:r>
            <a:r>
              <a:rPr lang="en" sz="1400"/>
              <a:t>network</a:t>
            </a:r>
            <a:r>
              <a:rPr lang="en" sz="1400"/>
              <a:t> submask.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 </a:t>
            </a:r>
            <a:r>
              <a:rPr lang="en" sz="1400"/>
              <a:t>threshold for this alarm will be set for 1 or more daily events.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27" name="Google Shape;1227;p74"/>
          <p:cNvSpPr txBox="1"/>
          <p:nvPr>
            <p:ph idx="3" type="subTitle"/>
          </p:nvPr>
        </p:nvSpPr>
        <p:spPr>
          <a:xfrm>
            <a:off x="4466800" y="1452300"/>
            <a:ext cx="46158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harden our system, we could employ multi-factor authentication to upload files and define valid types of files that the users should be allowed to upload. We could also use default-deny, so only specific IP addresses and ranges can make outbound connections, and we can control the services they are allowed to use. Authentication should be required to upload files. Examine each piece of code that can be used to upload files to make sure that the move_uploaded_files() function will not be executed unless the script is accessed by a valid authenticated user.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Machines</a:t>
            </a:r>
            <a:endParaRPr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Ubuntu-headless</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192.168.1.8</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Microsoft Windows</a:t>
            </a:r>
            <a:endParaRPr/>
          </a:p>
          <a:p>
            <a:pPr indent="0" lvl="0" marL="0" rtl="0" algn="l">
              <a:spcBef>
                <a:spcPts val="0"/>
              </a:spcBef>
              <a:spcAft>
                <a:spcPts val="0"/>
              </a:spcAft>
              <a:buClr>
                <a:schemeClr val="dk1"/>
              </a:buClr>
              <a:buSzPts val="1100"/>
              <a:buFont typeface="Arial"/>
              <a:buNone/>
            </a:pPr>
            <a:r>
              <a:rPr lang="en"/>
              <a:t>Hostname: Red vs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385925" y="737225"/>
            <a:ext cx="6505100" cy="4107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Security Assessment</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5" name="Google Shape;1075;p59"/>
          <p:cNvGraphicFramePr/>
          <p:nvPr/>
        </p:nvGraphicFramePr>
        <p:xfrm>
          <a:off x="276825" y="704425"/>
          <a:ext cx="3000000" cy="3000000"/>
        </p:xfrm>
        <a:graphic>
          <a:graphicData uri="http://schemas.openxmlformats.org/drawingml/2006/table">
            <a:tbl>
              <a:tblPr>
                <a:noFill/>
                <a:tableStyleId>{2BC9B7BC-5159-4B0F-A34F-4667F611E8FC}</a:tableStyleId>
              </a:tblPr>
              <a:tblGrid>
                <a:gridCol w="3066525"/>
                <a:gridCol w="2765450"/>
                <a:gridCol w="2765450"/>
              </a:tblGrid>
              <a:tr h="5418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877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The Capstone Host is the victim machine that was exploited for the purposes of discovering vulnerabilities and insecure areas of the network it was hosted on. </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0907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ELK Host aggregates logs from the Capstone server and analyzes the network traffic. The ingestion of filebeat, metricbeat, and packetbeat logs to Kibana allows for quick search functionality and visualization of suspicious activity.</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9392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a:t>
                      </a:r>
                      <a:r>
                        <a:rPr lang="en" sz="1000">
                          <a:solidFill>
                            <a:schemeClr val="dk1"/>
                          </a:solidFill>
                          <a:latin typeface="Roboto"/>
                          <a:ea typeface="Roboto"/>
                          <a:cs typeface="Roboto"/>
                          <a:sym typeface="Roboto"/>
                        </a:rPr>
                        <a:t>nterprise-ready security auditing Linux distro. Enables security professionals and IT administrators to conduct advanced penetration testing, forensic analysis, and security auditing.</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877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Red vs Blue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VM that the Capstone, Kali, and ELK machines are hosted on, serving as the gateway host to connect the machines together. </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a:ea typeface="Roboto"/>
                <a:cs typeface="Roboto"/>
                <a:sym typeface="Roboto"/>
              </a:rPr>
              <a:t>The assessment uncovered the following critical vulnerabilities in the target:</a:t>
            </a:r>
            <a:endParaRPr/>
          </a:p>
        </p:txBody>
      </p:sp>
      <p:sp>
        <p:nvSpPr>
          <p:cNvPr id="1082" name="Google Shape;108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3" name="Google Shape;1083;p60"/>
          <p:cNvGraphicFramePr/>
          <p:nvPr/>
        </p:nvGraphicFramePr>
        <p:xfrm>
          <a:off x="467150" y="1201900"/>
          <a:ext cx="3000000" cy="3000000"/>
        </p:xfrm>
        <a:graphic>
          <a:graphicData uri="http://schemas.openxmlformats.org/drawingml/2006/table">
            <a:tbl>
              <a:tblPr>
                <a:noFill/>
                <a:tableStyleId>{2BC9B7BC-5159-4B0F-A34F-4667F611E8FC}</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SSRF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SSRF allows interaction with the internal/external network or machine.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An SSRF vulnerability allows attackers to access sensitive information and perform unauthorized actions within the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Broken Authentication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Broken Authentication allows attackers to compromise passwords, keys, or session tokens.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vulnerability allows attackers to assume the identity of other users to hijack sessions temporarily or </a:t>
                      </a:r>
                      <a:r>
                        <a:rPr lang="en" sz="1200">
                          <a:latin typeface="Roboto"/>
                          <a:ea typeface="Roboto"/>
                          <a:cs typeface="Roboto"/>
                          <a:sym typeface="Roboto"/>
                        </a:rPr>
                        <a:t>permanently</a:t>
                      </a:r>
                      <a:r>
                        <a:rPr lang="en" sz="1200">
                          <a:latin typeface="Roboto"/>
                          <a:ea typeface="Roboto"/>
                          <a:cs typeface="Roboto"/>
                          <a:sym typeface="Roboto"/>
                        </a:rPr>
                        <a: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RCE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RCE allows the execution of code on a remote machine.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RCE vulnerability allows access to a server as well as the ability to issue system commands.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Server Side Request Forgery</a:t>
            </a:r>
            <a:endParaRPr/>
          </a:p>
        </p:txBody>
      </p:sp>
      <p:sp>
        <p:nvSpPr>
          <p:cNvPr id="1089" name="Google Shape;1089;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0" name="Google Shape;1090;p61"/>
          <p:cNvSpPr/>
          <p:nvPr/>
        </p:nvSpPr>
        <p:spPr>
          <a:xfrm flipH="1">
            <a:off x="1018725" y="846400"/>
            <a:ext cx="7506600" cy="195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txBox="1"/>
          <p:nvPr/>
        </p:nvSpPr>
        <p:spPr>
          <a:xfrm>
            <a:off x="1018650" y="846400"/>
            <a:ext cx="7506600" cy="1950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Running a nmap scan against the IP </a:t>
            </a:r>
            <a:r>
              <a:rPr lang="en" sz="1200">
                <a:latin typeface="Roboto"/>
                <a:ea typeface="Roboto"/>
                <a:cs typeface="Roboto"/>
                <a:sym typeface="Roboto"/>
              </a:rPr>
              <a:t>range of the network returns a list of IPs that are currently online. With this information, the IPs can be inputted into a search engine to access the web server.</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092" name="Google Shape;1092;p61"/>
          <p:cNvSpPr/>
          <p:nvPr/>
        </p:nvSpPr>
        <p:spPr>
          <a:xfrm flipH="1">
            <a:off x="1018650" y="2898075"/>
            <a:ext cx="7506600" cy="1884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1018650" y="2914675"/>
            <a:ext cx="7506600" cy="1884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vulnerability allowed access to server IP Addresses. Once the IP address 192.168.1.105 was inputted into the browser, it returned the contents of the root directory.</a:t>
            </a:r>
            <a:endParaRPr sz="1200">
              <a:latin typeface="Roboto"/>
              <a:ea typeface="Roboto"/>
              <a:cs typeface="Roboto"/>
              <a:sym typeface="Roboto"/>
            </a:endParaRPr>
          </a:p>
        </p:txBody>
      </p:sp>
      <p:grpSp>
        <p:nvGrpSpPr>
          <p:cNvPr id="1094" name="Google Shape;1094;p61"/>
          <p:cNvGrpSpPr/>
          <p:nvPr/>
        </p:nvGrpSpPr>
        <p:grpSpPr>
          <a:xfrm>
            <a:off x="325731" y="1550253"/>
            <a:ext cx="611650" cy="476599"/>
            <a:chOff x="-6849287" y="5251108"/>
            <a:chExt cx="797457" cy="621300"/>
          </a:xfrm>
        </p:grpSpPr>
        <p:sp>
          <p:nvSpPr>
            <p:cNvPr id="1095" name="Google Shape;1095;p61"/>
            <p:cNvSpPr/>
            <p:nvPr/>
          </p:nvSpPr>
          <p:spPr>
            <a:xfrm>
              <a:off x="-6849287" y="5251108"/>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096" name="Google Shape;1096;p61"/>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5731" y="3585365"/>
            <a:ext cx="611650" cy="476599"/>
            <a:chOff x="-6849287" y="5251124"/>
            <a:chExt cx="797457" cy="621300"/>
          </a:xfrm>
        </p:grpSpPr>
        <p:sp>
          <p:nvSpPr>
            <p:cNvPr id="1098" name="Google Shape;1098;p61"/>
            <p:cNvSpPr/>
            <p:nvPr/>
          </p:nvSpPr>
          <p:spPr>
            <a:xfrm>
              <a:off x="-6849287" y="52511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099" name="Google Shape;1099;p61"/>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0" name="Google Shape;1100;p61"/>
          <p:cNvPicPr preferRelativeResize="0"/>
          <p:nvPr/>
        </p:nvPicPr>
        <p:blipFill>
          <a:blip r:embed="rId3">
            <a:alphaModFix/>
          </a:blip>
          <a:stretch>
            <a:fillRect/>
          </a:stretch>
        </p:blipFill>
        <p:spPr>
          <a:xfrm>
            <a:off x="1809675" y="1773513"/>
            <a:ext cx="5924550" cy="847725"/>
          </a:xfrm>
          <a:prstGeom prst="rect">
            <a:avLst/>
          </a:prstGeom>
          <a:noFill/>
          <a:ln>
            <a:noFill/>
          </a:ln>
          <a:effectLst>
            <a:outerShdw blurRad="57150" rotWithShape="0" algn="bl" dir="5400000" dist="19050">
              <a:srgbClr val="000000">
                <a:alpha val="50000"/>
              </a:srgbClr>
            </a:outerShdw>
          </a:effectLst>
        </p:spPr>
      </p:pic>
      <p:pic>
        <p:nvPicPr>
          <p:cNvPr id="1101" name="Google Shape;1101;p61"/>
          <p:cNvPicPr preferRelativeResize="0"/>
          <p:nvPr/>
        </p:nvPicPr>
        <p:blipFill rotWithShape="1">
          <a:blip r:embed="rId4">
            <a:alphaModFix/>
          </a:blip>
          <a:srcRect b="14985" l="0" r="12056" t="21891"/>
          <a:stretch/>
        </p:blipFill>
        <p:spPr>
          <a:xfrm>
            <a:off x="3178925" y="3716500"/>
            <a:ext cx="2786175" cy="1011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Broken Authentication</a:t>
            </a:r>
            <a:endParaRPr/>
          </a:p>
        </p:txBody>
      </p:sp>
      <p:sp>
        <p:nvSpPr>
          <p:cNvPr id="1107" name="Google Shape;110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8" name="Google Shape;1108;p62"/>
          <p:cNvSpPr/>
          <p:nvPr/>
        </p:nvSpPr>
        <p:spPr>
          <a:xfrm flipH="1">
            <a:off x="1018725" y="846400"/>
            <a:ext cx="7506600" cy="195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1018650" y="846400"/>
            <a:ext cx="7506600" cy="1950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After finding the directory, a brute force attack, using hydra, was run against the webserver to gain the password for the secret folder.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10" name="Google Shape;1110;p62"/>
          <p:cNvSpPr/>
          <p:nvPr/>
        </p:nvSpPr>
        <p:spPr>
          <a:xfrm flipH="1">
            <a:off x="1018650" y="2898075"/>
            <a:ext cx="7506600" cy="1884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txBox="1"/>
          <p:nvPr/>
        </p:nvSpPr>
        <p:spPr>
          <a:xfrm>
            <a:off x="1018650" y="2914675"/>
            <a:ext cx="7506600" cy="1884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With running a hydra based brute force against the web server, using the user “ashton”, a password was returned that allowed access to the company’s secret folder.</a:t>
            </a:r>
            <a:endParaRPr sz="1200">
              <a:latin typeface="Roboto"/>
              <a:ea typeface="Roboto"/>
              <a:cs typeface="Roboto"/>
              <a:sym typeface="Roboto"/>
            </a:endParaRPr>
          </a:p>
        </p:txBody>
      </p:sp>
      <p:grpSp>
        <p:nvGrpSpPr>
          <p:cNvPr id="1112" name="Google Shape;1112;p62"/>
          <p:cNvGrpSpPr/>
          <p:nvPr/>
        </p:nvGrpSpPr>
        <p:grpSpPr>
          <a:xfrm>
            <a:off x="325731" y="1550253"/>
            <a:ext cx="611650" cy="476599"/>
            <a:chOff x="-6849287" y="5251108"/>
            <a:chExt cx="797457" cy="621300"/>
          </a:xfrm>
        </p:grpSpPr>
        <p:sp>
          <p:nvSpPr>
            <p:cNvPr id="1113" name="Google Shape;1113;p62"/>
            <p:cNvSpPr/>
            <p:nvPr/>
          </p:nvSpPr>
          <p:spPr>
            <a:xfrm>
              <a:off x="-6849287" y="5251108"/>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14" name="Google Shape;1114;p62"/>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2"/>
          <p:cNvGrpSpPr/>
          <p:nvPr/>
        </p:nvGrpSpPr>
        <p:grpSpPr>
          <a:xfrm>
            <a:off x="325731" y="3585365"/>
            <a:ext cx="611650" cy="476599"/>
            <a:chOff x="-6849287" y="5251124"/>
            <a:chExt cx="797457" cy="621300"/>
          </a:xfrm>
        </p:grpSpPr>
        <p:sp>
          <p:nvSpPr>
            <p:cNvPr id="1116" name="Google Shape;1116;p62"/>
            <p:cNvSpPr/>
            <p:nvPr/>
          </p:nvSpPr>
          <p:spPr>
            <a:xfrm>
              <a:off x="-6849287" y="52511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17" name="Google Shape;1117;p62"/>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62"/>
          <p:cNvPicPr preferRelativeResize="0"/>
          <p:nvPr/>
        </p:nvPicPr>
        <p:blipFill>
          <a:blip r:embed="rId3">
            <a:alphaModFix/>
          </a:blip>
          <a:stretch>
            <a:fillRect/>
          </a:stretch>
        </p:blipFill>
        <p:spPr>
          <a:xfrm>
            <a:off x="1880600" y="1771225"/>
            <a:ext cx="5382799" cy="862100"/>
          </a:xfrm>
          <a:prstGeom prst="rect">
            <a:avLst/>
          </a:prstGeom>
          <a:noFill/>
          <a:ln>
            <a:noFill/>
          </a:ln>
          <a:effectLst>
            <a:outerShdw blurRad="57150" rotWithShape="0" algn="bl" dir="5400000" dist="19050">
              <a:srgbClr val="000000">
                <a:alpha val="50000"/>
              </a:srgbClr>
            </a:outerShdw>
          </a:effectLst>
        </p:spPr>
      </p:pic>
      <p:pic>
        <p:nvPicPr>
          <p:cNvPr id="1119" name="Google Shape;1119;p62"/>
          <p:cNvPicPr preferRelativeResize="0"/>
          <p:nvPr/>
        </p:nvPicPr>
        <p:blipFill rotWithShape="1">
          <a:blip r:embed="rId4">
            <a:alphaModFix/>
          </a:blip>
          <a:srcRect b="0" l="0" r="0" t="4297"/>
          <a:stretch/>
        </p:blipFill>
        <p:spPr>
          <a:xfrm>
            <a:off x="1880600" y="3912450"/>
            <a:ext cx="5382801" cy="5936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